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8"/>
  </p:notesMasterIdLst>
  <p:sldIdLst>
    <p:sldId id="256" r:id="rId2"/>
    <p:sldId id="268" r:id="rId3"/>
    <p:sldId id="267" r:id="rId4"/>
    <p:sldId id="258" r:id="rId5"/>
    <p:sldId id="259" r:id="rId6"/>
    <p:sldId id="260" r:id="rId7"/>
    <p:sldId id="261" r:id="rId8"/>
    <p:sldId id="262" r:id="rId9"/>
    <p:sldId id="263" r:id="rId10"/>
    <p:sldId id="264" r:id="rId11"/>
    <p:sldId id="274" r:id="rId12"/>
    <p:sldId id="265" r:id="rId13"/>
    <p:sldId id="270" r:id="rId14"/>
    <p:sldId id="271" r:id="rId15"/>
    <p:sldId id="272" r:id="rId16"/>
    <p:sldId id="275"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6190" autoAdjust="0"/>
  </p:normalViewPr>
  <p:slideViewPr>
    <p:cSldViewPr>
      <p:cViewPr varScale="1">
        <p:scale>
          <a:sx n="56" d="100"/>
          <a:sy n="56" d="100"/>
        </p:scale>
        <p:origin x="-91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5862D7-6146-47BB-977E-9B99D524FE8A}" type="datetimeFigureOut">
              <a:rPr lang="ru-RU" smtClean="0"/>
              <a:pPr/>
              <a:t>06.03.2014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3820A3-2DF1-4F4E-8D53-D20136D8F1F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43820A3-2DF1-4F4E-8D53-D20136D8F1F7}"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92A6D972-413A-4DDE-B43B-6A56428CD046}" type="datetimeFigureOut">
              <a:rPr lang="ru-RU" smtClean="0"/>
              <a:pPr/>
              <a:t>06.03.2014</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C1D9658-B6BC-4739-B672-724F73404AFF}"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transition advTm="15000">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C1D9658-B6BC-4739-B672-724F73404AFF}" type="slidenum">
              <a:rPr lang="ru-RU" smtClean="0"/>
              <a:pPr/>
              <a:t>‹#›</a:t>
            </a:fld>
            <a:endParaRPr lang="ru-RU"/>
          </a:p>
        </p:txBody>
      </p:sp>
    </p:spTree>
  </p:cSld>
  <p:clrMapOvr>
    <a:masterClrMapping/>
  </p:clrMapOvr>
  <p:transition advTm="15000">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92A6D972-413A-4DDE-B43B-6A56428CD046}" type="datetimeFigureOut">
              <a:rPr lang="ru-RU" smtClean="0"/>
              <a:pPr/>
              <a:t>06.03.2014</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C1D9658-B6BC-4739-B672-724F73404AFF}"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transition advTm="15000">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4C1D9658-B6BC-4739-B672-724F73404AFF}"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advTm="15000">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4C1D9658-B6BC-4739-B672-724F73404AFF}" type="slidenum">
              <a:rPr lang="ru-RU" smtClean="0"/>
              <a:pPr/>
              <a:t>‹#›</a:t>
            </a:fld>
            <a:endParaRPr lang="ru-RU"/>
          </a:p>
        </p:txBody>
      </p:sp>
    </p:spTree>
  </p:cSld>
  <p:clrMapOvr>
    <a:masterClrMapping/>
  </p:clrMapOvr>
  <p:transition advTm="15000">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C1D9658-B6BC-4739-B672-724F73404AFF}"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advTm="15000">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4C1D9658-B6BC-4739-B672-724F73404AFF}" type="slidenum">
              <a:rPr lang="ru-RU" smtClean="0"/>
              <a:pPr/>
              <a:t>‹#›</a:t>
            </a:fld>
            <a:endParaRPr lang="ru-RU"/>
          </a:p>
        </p:txBody>
      </p:sp>
    </p:spTree>
  </p:cSld>
  <p:clrMapOvr>
    <a:masterClrMapping/>
  </p:clrMapOvr>
  <p:transition advTm="15000">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92A6D972-413A-4DDE-B43B-6A56428CD046}" type="datetimeFigureOut">
              <a:rPr lang="ru-RU" smtClean="0"/>
              <a:pPr/>
              <a:t>06.03.2014</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C1D9658-B6BC-4739-B672-724F73404AFF}"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transition advTm="15000">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92A6D972-413A-4DDE-B43B-6A56428CD046}" type="datetimeFigureOut">
              <a:rPr lang="ru-RU" smtClean="0"/>
              <a:pPr/>
              <a:t>06.03.2014</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C1D9658-B6BC-4739-B672-724F73404AFF}"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transition advTm="15000">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C1D9658-B6BC-4739-B672-724F73404AFF}" type="slidenum">
              <a:rPr lang="ru-RU" smtClean="0"/>
              <a:pPr/>
              <a:t>‹#›</a:t>
            </a:fld>
            <a:endParaRPr lang="ru-RU"/>
          </a:p>
        </p:txBody>
      </p:sp>
    </p:spTree>
  </p:cSld>
  <p:clrMapOvr>
    <a:masterClrMapping/>
  </p:clrMapOvr>
  <p:transition advTm="15000">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2A6D972-413A-4DDE-B43B-6A56428CD046}" type="datetimeFigureOut">
              <a:rPr lang="ru-RU" smtClean="0"/>
              <a:pPr/>
              <a:t>06.03.2014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C1D9658-B6BC-4739-B672-724F73404AFF}" type="slidenum">
              <a:rPr lang="ru-RU" smtClean="0"/>
              <a:pPr/>
              <a:t>‹#›</a:t>
            </a:fld>
            <a:endParaRPr lang="ru-RU"/>
          </a:p>
        </p:txBody>
      </p:sp>
    </p:spTree>
  </p:cSld>
  <p:clrMapOvr>
    <a:masterClrMapping/>
  </p:clrMapOvr>
  <p:transition advTm="15000">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92A6D972-413A-4DDE-B43B-6A56428CD046}" type="datetimeFigureOut">
              <a:rPr lang="ru-RU" smtClean="0"/>
              <a:pPr/>
              <a:t>06.03.2014</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C1D9658-B6BC-4739-B672-724F73404AFF}"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advTm="15000">
    <p:newsflash/>
  </p:transition>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357167"/>
            <a:ext cx="7772400" cy="1928825"/>
          </a:xfrm>
        </p:spPr>
        <p:txBody>
          <a:bodyPr>
            <a:normAutofit/>
          </a:bodyPr>
          <a:lstStyle/>
          <a:p>
            <a:r>
              <a:rPr lang="uk-UA" sz="7200" i="1" dirty="0" smtClean="0">
                <a:solidFill>
                  <a:srgbClr val="FF0000"/>
                </a:solidFill>
              </a:rPr>
              <a:t>Вічний як народ</a:t>
            </a:r>
            <a:endParaRPr lang="ru-RU" sz="7200" i="1" dirty="0">
              <a:solidFill>
                <a:srgbClr val="FF0000"/>
              </a:solidFill>
            </a:endParaRPr>
          </a:p>
        </p:txBody>
      </p:sp>
      <p:sp>
        <p:nvSpPr>
          <p:cNvPr id="3" name="Подзаголовок 2"/>
          <p:cNvSpPr>
            <a:spLocks noGrp="1"/>
          </p:cNvSpPr>
          <p:nvPr>
            <p:ph type="subTitle" idx="1"/>
          </p:nvPr>
        </p:nvSpPr>
        <p:spPr>
          <a:xfrm>
            <a:off x="1371600" y="2714620"/>
            <a:ext cx="6400800" cy="3929090"/>
          </a:xfrm>
        </p:spPr>
        <p:txBody>
          <a:bodyPr>
            <a:noAutofit/>
          </a:bodyPr>
          <a:lstStyle/>
          <a:p>
            <a:endParaRPr lang="uk-UA" sz="2800" dirty="0" smtClean="0">
              <a:solidFill>
                <a:schemeClr val="accent2"/>
              </a:solidFill>
            </a:endParaRPr>
          </a:p>
          <a:p>
            <a:r>
              <a:rPr lang="uk-UA" sz="2800" dirty="0" smtClean="0"/>
              <a:t>Тарас Григорович Шевченко!...</a:t>
            </a:r>
          </a:p>
          <a:p>
            <a:r>
              <a:rPr lang="uk-UA" sz="2800" dirty="0" smtClean="0"/>
              <a:t>Це ім'я овіяне невмирущою славою і відоме всьому людству, святкуючи його 200-річчя від дня народження   </a:t>
            </a:r>
            <a:r>
              <a:rPr lang="uk-UA" sz="2800" dirty="0"/>
              <a:t>з</a:t>
            </a:r>
            <a:r>
              <a:rPr lang="uk-UA" sz="2800" dirty="0" smtClean="0"/>
              <a:t>апрошуємо вас до подорожі  </a:t>
            </a:r>
            <a:r>
              <a:rPr lang="uk-UA" sz="2800" dirty="0" err="1" smtClean="0"/>
              <a:t>“Українські</a:t>
            </a:r>
            <a:r>
              <a:rPr lang="uk-UA" sz="2800" dirty="0" smtClean="0"/>
              <a:t> письменники про життя важке та </a:t>
            </a:r>
            <a:r>
              <a:rPr lang="uk-UA" sz="2800" dirty="0" err="1" smtClean="0"/>
              <a:t>знамените”</a:t>
            </a:r>
            <a:endParaRPr lang="ru-RU" sz="2800" dirty="0"/>
          </a:p>
        </p:txBody>
      </p:sp>
    </p:spTree>
  </p:cSld>
  <p:clrMapOvr>
    <a:masterClrMapping/>
  </p:clrMapOvr>
  <p:transition spd="slow" advClick="0" advTm="40000">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8229600" cy="6072206"/>
          </a:xfrm>
        </p:spPr>
        <p:txBody>
          <a:bodyPr>
            <a:normAutofit fontScale="90000"/>
          </a:bodyPr>
          <a:lstStyle/>
          <a:p>
            <a:pPr algn="just"/>
            <a:r>
              <a:rPr lang="uk-UA" sz="3200" dirty="0" smtClean="0">
                <a:solidFill>
                  <a:schemeClr val="tx1"/>
                </a:solidFill>
              </a:rPr>
              <a:t>Тарас Григорович Шевченко прожив лише сорок сім років. Двадцять чотири з них був           кріпаком – безправною людиною, яку пан міг продати , або навіть проміняти на собаку; десять - поневірявся в заслані; і лише тринадцять років був на волі. </a:t>
            </a:r>
            <a:br>
              <a:rPr lang="uk-UA" sz="3200" dirty="0" smtClean="0">
                <a:solidFill>
                  <a:schemeClr val="tx1"/>
                </a:solidFill>
              </a:rPr>
            </a:br>
            <a:r>
              <a:rPr lang="uk-UA" sz="3200" dirty="0" smtClean="0">
                <a:solidFill>
                  <a:schemeClr val="tx1"/>
                </a:solidFill>
              </a:rPr>
              <a:t>   Але яка то воля, коли на кожному кроці за ним стежила царська поліція.</a:t>
            </a:r>
            <a:br>
              <a:rPr lang="uk-UA" sz="3200" dirty="0" smtClean="0">
                <a:solidFill>
                  <a:schemeClr val="tx1"/>
                </a:solidFill>
              </a:rPr>
            </a:br>
            <a:r>
              <a:rPr lang="uk-UA" sz="3200" dirty="0" smtClean="0">
                <a:solidFill>
                  <a:schemeClr val="tx1"/>
                </a:solidFill>
              </a:rPr>
              <a:t>Тарас Шевченко прожив повне трагізму та болю життя, але душа його була відкрита           цілому світові. Почуття справедливості, нездоланний потяг до краси брунькували в його серці з дитинства.</a:t>
            </a:r>
            <a:endParaRPr lang="ru-RU" sz="3200" dirty="0">
              <a:solidFill>
                <a:schemeClr val="tx1"/>
              </a:solidFill>
            </a:endParaRPr>
          </a:p>
        </p:txBody>
      </p:sp>
    </p:spTree>
  </p:cSld>
  <p:clrMapOvr>
    <a:masterClrMapping/>
  </p:clrMapOvr>
  <p:transition advTm="15000">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i="1" dirty="0" smtClean="0">
                <a:solidFill>
                  <a:srgbClr val="FFC000"/>
                </a:solidFill>
              </a:rPr>
              <a:t>Не називаю її раєм…                 </a:t>
            </a:r>
            <a:endParaRPr lang="ru-RU" i="1" dirty="0">
              <a:solidFill>
                <a:srgbClr val="FFC000"/>
              </a:solidFill>
            </a:endParaRPr>
          </a:p>
        </p:txBody>
      </p:sp>
      <p:sp>
        <p:nvSpPr>
          <p:cNvPr id="4" name="Содержимое 3"/>
          <p:cNvSpPr>
            <a:spLocks noGrp="1"/>
          </p:cNvSpPr>
          <p:nvPr>
            <p:ph sz="half" idx="2"/>
          </p:nvPr>
        </p:nvSpPr>
        <p:spPr/>
        <p:txBody>
          <a:bodyPr>
            <a:normAutofit lnSpcReduction="10000"/>
          </a:bodyPr>
          <a:lstStyle/>
          <a:p>
            <a:r>
              <a:rPr lang="uk-UA" sz="2400" dirty="0" smtClean="0"/>
              <a:t>Життя нашого поета таке дивне, що слухаючи про нього можна було б сказати що це  - легенда, коли б усе те діялось не перед нашими очима.</a:t>
            </a:r>
          </a:p>
          <a:p>
            <a:r>
              <a:rPr lang="uk-UA" sz="2400" dirty="0" smtClean="0"/>
              <a:t>Тарас Шевченка в дитинстві  та ранній юності.</a:t>
            </a:r>
          </a:p>
          <a:p>
            <a:r>
              <a:rPr lang="uk-UA" sz="2400" dirty="0" smtClean="0"/>
              <a:t>Про його тяжке дитинство та юність писали такі письменники:</a:t>
            </a:r>
            <a:endParaRPr lang="ru-RU" sz="2400" dirty="0"/>
          </a:p>
        </p:txBody>
      </p:sp>
      <p:pic>
        <p:nvPicPr>
          <p:cNvPr id="1026" name="Picture 2" descr="C:\Documents and Settings\Admin\Рабочий стол\Новая папкаФото Шевченко\Scan-140219-0001.jpg"/>
          <p:cNvPicPr>
            <a:picLocks noGrp="1" noChangeAspect="1" noChangeArrowheads="1"/>
          </p:cNvPicPr>
          <p:nvPr>
            <p:ph sz="half" idx="1"/>
          </p:nvPr>
        </p:nvPicPr>
        <p:blipFill>
          <a:blip r:embed="rId2" cstate="print"/>
          <a:srcRect/>
          <a:stretch>
            <a:fillRect/>
          </a:stretch>
        </p:blipFill>
        <p:spPr bwMode="auto">
          <a:xfrm>
            <a:off x="457200" y="1736215"/>
            <a:ext cx="4038600" cy="4346007"/>
          </a:xfrm>
          <a:prstGeom prst="rect">
            <a:avLst/>
          </a:prstGeom>
          <a:noFill/>
        </p:spPr>
      </p:pic>
    </p:spTree>
  </p:cSld>
  <p:clrMapOvr>
    <a:masterClrMapping/>
  </p:clrMapOvr>
  <p:transition advTm="15000">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i="1" dirty="0" smtClean="0">
                <a:solidFill>
                  <a:schemeClr val="accent3">
                    <a:lumMod val="75000"/>
                  </a:schemeClr>
                </a:solidFill>
              </a:rPr>
              <a:t>Степан Васильченко </a:t>
            </a:r>
            <a:br>
              <a:rPr lang="uk-UA" b="1" i="1" dirty="0" smtClean="0">
                <a:solidFill>
                  <a:schemeClr val="accent3">
                    <a:lumMod val="75000"/>
                  </a:schemeClr>
                </a:solidFill>
              </a:rPr>
            </a:br>
            <a:r>
              <a:rPr lang="uk-UA" b="1" i="1" dirty="0" smtClean="0">
                <a:solidFill>
                  <a:schemeClr val="accent3">
                    <a:lumMod val="75000"/>
                  </a:schemeClr>
                </a:solidFill>
              </a:rPr>
              <a:t>“В бур</a:t>
            </a:r>
            <a:r>
              <a:rPr lang="en-US" b="1" i="1" dirty="0" smtClean="0">
                <a:solidFill>
                  <a:schemeClr val="accent3">
                    <a:lumMod val="75000"/>
                  </a:schemeClr>
                </a:solidFill>
              </a:rPr>
              <a:t>’</a:t>
            </a:r>
            <a:r>
              <a:rPr lang="uk-UA" b="1" i="1" dirty="0" err="1" smtClean="0">
                <a:solidFill>
                  <a:schemeClr val="accent3">
                    <a:lumMod val="75000"/>
                  </a:schemeClr>
                </a:solidFill>
              </a:rPr>
              <a:t>янах”</a:t>
            </a:r>
            <a:endParaRPr lang="ru-RU" b="1" i="1" dirty="0">
              <a:solidFill>
                <a:schemeClr val="accent3">
                  <a:lumMod val="75000"/>
                </a:schemeClr>
              </a:solidFill>
            </a:endParaRPr>
          </a:p>
        </p:txBody>
      </p:sp>
      <p:pic>
        <p:nvPicPr>
          <p:cNvPr id="2050" name="Picture 2" descr="C:\Documents and Settings\Admin\Рабочий стол\Новая папкаФото Шевченко\Scan-140214-0003.jpg"/>
          <p:cNvPicPr>
            <a:picLocks noGrp="1" noChangeAspect="1" noChangeArrowheads="1"/>
          </p:cNvPicPr>
          <p:nvPr>
            <p:ph sz="half" idx="1"/>
          </p:nvPr>
        </p:nvPicPr>
        <p:blipFill>
          <a:blip r:embed="rId2" cstate="print"/>
          <a:srcRect/>
          <a:stretch>
            <a:fillRect/>
          </a:stretch>
        </p:blipFill>
        <p:spPr bwMode="auto">
          <a:xfrm>
            <a:off x="642910" y="1500174"/>
            <a:ext cx="3515977" cy="4525963"/>
          </a:xfrm>
          <a:prstGeom prst="rect">
            <a:avLst/>
          </a:prstGeom>
          <a:noFill/>
        </p:spPr>
      </p:pic>
      <p:sp>
        <p:nvSpPr>
          <p:cNvPr id="4" name="Содержимое 3"/>
          <p:cNvSpPr>
            <a:spLocks noGrp="1"/>
          </p:cNvSpPr>
          <p:nvPr>
            <p:ph sz="half" idx="2"/>
          </p:nvPr>
        </p:nvSpPr>
        <p:spPr/>
        <p:txBody>
          <a:bodyPr>
            <a:noAutofit/>
          </a:bodyPr>
          <a:lstStyle/>
          <a:p>
            <a:pPr>
              <a:buNone/>
            </a:pPr>
            <a:r>
              <a:rPr lang="uk-UA" sz="2400" dirty="0" smtClean="0"/>
              <a:t>“…Року 1814, з 26 на 27 лютого старого стилю, темної ночі, перед світом в селі Моринцях на </a:t>
            </a:r>
            <a:r>
              <a:rPr lang="uk-UA" sz="2400" dirty="0" err="1" smtClean="0"/>
              <a:t>Звенигородщині</a:t>
            </a:r>
            <a:r>
              <a:rPr lang="uk-UA" sz="2400" dirty="0" smtClean="0"/>
              <a:t>, в хаті Григорія Шевченка, кріпака </a:t>
            </a:r>
            <a:r>
              <a:rPr lang="uk-UA" sz="2400" dirty="0" err="1" smtClean="0"/>
              <a:t>Енгельгардта</a:t>
            </a:r>
            <a:r>
              <a:rPr lang="uk-UA" sz="2400" dirty="0" smtClean="0"/>
              <a:t>, блиснув у вікні єдиний на все село огник: народилася нова панові кріпацька душа, а Україні – її великий співець  - Тарас Шевченко…”</a:t>
            </a:r>
            <a:endParaRPr lang="ru-RU" sz="2400" dirty="0"/>
          </a:p>
        </p:txBody>
      </p:sp>
    </p:spTree>
  </p:cSld>
  <p:clrMapOvr>
    <a:masterClrMapping/>
  </p:clrMapOvr>
  <p:transition advTm="15000">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229600" cy="1143000"/>
          </a:xfrm>
        </p:spPr>
        <p:txBody>
          <a:bodyPr>
            <a:normAutofit fontScale="90000"/>
          </a:bodyPr>
          <a:lstStyle/>
          <a:p>
            <a:r>
              <a:rPr lang="uk-UA" b="1" i="1" dirty="0" smtClean="0">
                <a:solidFill>
                  <a:srgbClr val="FFC000"/>
                </a:solidFill>
              </a:rPr>
              <a:t>Оксана Іваненко </a:t>
            </a:r>
            <a:r>
              <a:rPr lang="uk-UA" b="1" i="1" dirty="0" err="1" smtClean="0">
                <a:solidFill>
                  <a:srgbClr val="FFC000"/>
                </a:solidFill>
              </a:rPr>
              <a:t>“Тарасові</a:t>
            </a:r>
            <a:r>
              <a:rPr lang="uk-UA" b="1" i="1" dirty="0" smtClean="0">
                <a:solidFill>
                  <a:srgbClr val="FFC000"/>
                </a:solidFill>
              </a:rPr>
              <a:t> </a:t>
            </a:r>
            <a:r>
              <a:rPr lang="uk-UA" b="1" i="1" dirty="0" err="1" smtClean="0">
                <a:solidFill>
                  <a:srgbClr val="FFC000"/>
                </a:solidFill>
              </a:rPr>
              <a:t>шляхи”</a:t>
            </a:r>
            <a:r>
              <a:rPr lang="uk-UA" b="1" i="1" dirty="0" smtClean="0">
                <a:solidFill>
                  <a:srgbClr val="FFC000"/>
                </a:solidFill>
              </a:rPr>
              <a:t> </a:t>
            </a:r>
            <a:r>
              <a:rPr lang="uk-UA" sz="2200" b="1" i="1" dirty="0" smtClean="0">
                <a:solidFill>
                  <a:srgbClr val="FFC000"/>
                </a:solidFill>
              </a:rPr>
              <a:t>Сирота в свитині   (Частина </a:t>
            </a:r>
            <a:r>
              <a:rPr lang="uk-UA" sz="2800" b="1" i="1" dirty="0" smtClean="0">
                <a:solidFill>
                  <a:srgbClr val="FFC000"/>
                </a:solidFill>
              </a:rPr>
              <a:t>1</a:t>
            </a:r>
            <a:r>
              <a:rPr lang="uk-UA" sz="2800" b="1" i="1" dirty="0" smtClean="0"/>
              <a:t>)</a:t>
            </a:r>
            <a:endParaRPr lang="ru-RU" sz="2800" b="1" i="1" dirty="0"/>
          </a:p>
        </p:txBody>
      </p:sp>
      <p:pic>
        <p:nvPicPr>
          <p:cNvPr id="3074" name="Picture 2" descr="C:\Documents and Settings\Admin\Рабочий стол\Новая папкаФото Шевченко\Scan-140214-0005.jpg"/>
          <p:cNvPicPr>
            <a:picLocks noGrp="1" noChangeAspect="1" noChangeArrowheads="1"/>
          </p:cNvPicPr>
          <p:nvPr>
            <p:ph sz="half" idx="1"/>
          </p:nvPr>
        </p:nvPicPr>
        <p:blipFill>
          <a:blip r:embed="rId2" cstate="print"/>
          <a:srcRect/>
          <a:stretch>
            <a:fillRect/>
          </a:stretch>
        </p:blipFill>
        <p:spPr bwMode="auto">
          <a:xfrm>
            <a:off x="357159" y="1600200"/>
            <a:ext cx="3597572" cy="4757758"/>
          </a:xfrm>
          <a:prstGeom prst="rect">
            <a:avLst/>
          </a:prstGeom>
          <a:noFill/>
        </p:spPr>
      </p:pic>
      <p:sp>
        <p:nvSpPr>
          <p:cNvPr id="6" name="Содержимое 5"/>
          <p:cNvSpPr>
            <a:spLocks noGrp="1"/>
          </p:cNvSpPr>
          <p:nvPr>
            <p:ph sz="half" idx="2"/>
          </p:nvPr>
        </p:nvSpPr>
        <p:spPr>
          <a:xfrm>
            <a:off x="4286248" y="1285860"/>
            <a:ext cx="4572032" cy="5286412"/>
          </a:xfrm>
        </p:spPr>
        <p:txBody>
          <a:bodyPr>
            <a:normAutofit fontScale="92500" lnSpcReduction="10000"/>
          </a:bodyPr>
          <a:lstStyle/>
          <a:p>
            <a:r>
              <a:rPr lang="uk-UA" sz="2000" dirty="0" smtClean="0"/>
              <a:t>“…Чорний шлях Тарас добре знає. Він проходить повз їхнє село , повз самісіньку хату, бо хата їхня саме край села стоїть, кособока, старенька, як бабуся з </a:t>
            </a:r>
            <a:r>
              <a:rPr lang="uk-UA" sz="2000" dirty="0" err="1" smtClean="0"/>
              <a:t>підсліпкуватими</a:t>
            </a:r>
            <a:r>
              <a:rPr lang="uk-UA" sz="2000" dirty="0" smtClean="0"/>
              <a:t> очима. Цим шляхом ходять і тато, і мати на панське поле, як його не знати!</a:t>
            </a:r>
          </a:p>
          <a:p>
            <a:pPr>
              <a:buNone/>
            </a:pPr>
            <a:r>
              <a:rPr lang="uk-UA" sz="2000" dirty="0" smtClean="0"/>
              <a:t>   І чого він Чорний, тому що чумаки чорні? …”</a:t>
            </a:r>
          </a:p>
          <a:p>
            <a:pPr>
              <a:buNone/>
            </a:pPr>
            <a:r>
              <a:rPr lang="uk-UA" sz="2000" dirty="0" smtClean="0"/>
              <a:t>“…Він любить отак – заховатися десь у бур</a:t>
            </a:r>
            <a:r>
              <a:rPr lang="en-US" sz="2000" dirty="0" smtClean="0"/>
              <a:t>’</a:t>
            </a:r>
            <a:r>
              <a:rPr lang="uk-UA" sz="2000" dirty="0" err="1" smtClean="0"/>
              <a:t>яні</a:t>
            </a:r>
            <a:r>
              <a:rPr lang="uk-UA" sz="2000" dirty="0" smtClean="0"/>
              <a:t> чи в калині, дивитися на небо і мріяти, </a:t>
            </a:r>
            <a:r>
              <a:rPr lang="uk-UA" sz="2000" dirty="0" err="1" smtClean="0"/>
              <a:t>мріяти</a:t>
            </a:r>
            <a:r>
              <a:rPr lang="uk-UA" sz="2000" dirty="0" smtClean="0"/>
              <a:t>… Зараз воно синє-синє – небо над головою, і здається йому  що це великий  високий дах, а там, удалині, десь на обрії, дах цей спускається до землі.  </a:t>
            </a:r>
            <a:r>
              <a:rPr lang="uk-UA" sz="2000" dirty="0" err="1" smtClean="0"/>
              <a:t>“Там</a:t>
            </a:r>
            <a:r>
              <a:rPr lang="uk-UA" sz="2000" dirty="0" smtClean="0"/>
              <a:t> його стовпи залізні підпирають! – думає Тарас…”</a:t>
            </a:r>
          </a:p>
          <a:p>
            <a:pPr>
              <a:buNone/>
            </a:pPr>
            <a:endParaRPr lang="ru-RU" sz="2000" dirty="0"/>
          </a:p>
        </p:txBody>
      </p:sp>
    </p:spTree>
  </p:cSld>
  <p:clrMapOvr>
    <a:masterClrMapping/>
  </p:clrMapOvr>
  <p:transition advTm="15000">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1143000"/>
          </a:xfrm>
        </p:spPr>
        <p:txBody>
          <a:bodyPr>
            <a:normAutofit fontScale="90000"/>
          </a:bodyPr>
          <a:lstStyle/>
          <a:p>
            <a:r>
              <a:rPr lang="uk-UA" b="1" i="1" dirty="0" smtClean="0">
                <a:solidFill>
                  <a:srgbClr val="FFC000"/>
                </a:solidFill>
              </a:rPr>
              <a:t>Оксана Іваненко </a:t>
            </a:r>
            <a:br>
              <a:rPr lang="uk-UA" b="1" i="1" dirty="0" smtClean="0">
                <a:solidFill>
                  <a:srgbClr val="FFC000"/>
                </a:solidFill>
              </a:rPr>
            </a:br>
            <a:r>
              <a:rPr lang="uk-UA" b="1" i="1" dirty="0" err="1" smtClean="0">
                <a:solidFill>
                  <a:srgbClr val="FFC000"/>
                </a:solidFill>
              </a:rPr>
              <a:t>“Тарасові</a:t>
            </a:r>
            <a:r>
              <a:rPr lang="uk-UA" b="1" i="1" dirty="0" smtClean="0">
                <a:solidFill>
                  <a:srgbClr val="FFC000"/>
                </a:solidFill>
              </a:rPr>
              <a:t> </a:t>
            </a:r>
            <a:r>
              <a:rPr lang="uk-UA" b="1" i="1" dirty="0" err="1" smtClean="0">
                <a:solidFill>
                  <a:srgbClr val="FFC000"/>
                </a:solidFill>
              </a:rPr>
              <a:t>шляхи”</a:t>
            </a:r>
            <a:r>
              <a:rPr lang="uk-UA" b="1" i="1" dirty="0" smtClean="0">
                <a:solidFill>
                  <a:srgbClr val="FFC000"/>
                </a:solidFill>
              </a:rPr>
              <a:t> </a:t>
            </a:r>
            <a:r>
              <a:rPr lang="uk-UA" sz="2800" dirty="0" smtClean="0">
                <a:solidFill>
                  <a:srgbClr val="FFC000"/>
                </a:solidFill>
              </a:rPr>
              <a:t>(Частина 2)</a:t>
            </a:r>
            <a:endParaRPr lang="ru-RU" sz="2800" dirty="0">
              <a:solidFill>
                <a:srgbClr val="FFC000"/>
              </a:solidFill>
            </a:endParaRPr>
          </a:p>
        </p:txBody>
      </p:sp>
      <p:pic>
        <p:nvPicPr>
          <p:cNvPr id="4098" name="Picture 2" descr="C:\Documents and Settings\Admin\Рабочий стол\Новая папкаФото Шевченко\Scan-140214-0006.jpg"/>
          <p:cNvPicPr>
            <a:picLocks noGrp="1" noChangeAspect="1" noChangeArrowheads="1"/>
          </p:cNvPicPr>
          <p:nvPr>
            <p:ph sz="half" idx="1"/>
          </p:nvPr>
        </p:nvPicPr>
        <p:blipFill>
          <a:blip r:embed="rId2" cstate="print"/>
          <a:stretch>
            <a:fillRect/>
          </a:stretch>
        </p:blipFill>
        <p:spPr bwMode="auto">
          <a:xfrm>
            <a:off x="718512" y="1646238"/>
            <a:ext cx="3515976" cy="4525962"/>
          </a:xfrm>
          <a:prstGeom prst="rect">
            <a:avLst/>
          </a:prstGeom>
          <a:noFill/>
        </p:spPr>
      </p:pic>
      <p:sp>
        <p:nvSpPr>
          <p:cNvPr id="4" name="Содержимое 3"/>
          <p:cNvSpPr>
            <a:spLocks noGrp="1"/>
          </p:cNvSpPr>
          <p:nvPr>
            <p:ph sz="half" idx="2"/>
          </p:nvPr>
        </p:nvSpPr>
        <p:spPr/>
        <p:txBody>
          <a:bodyPr>
            <a:normAutofit fontScale="92500" lnSpcReduction="10000"/>
          </a:bodyPr>
          <a:lstStyle/>
          <a:p>
            <a:r>
              <a:rPr lang="uk-UA" dirty="0" smtClean="0"/>
              <a:t>Художник</a:t>
            </a:r>
          </a:p>
          <a:p>
            <a:pPr>
              <a:buNone/>
            </a:pPr>
            <a:r>
              <a:rPr lang="uk-UA" sz="2000" dirty="0" smtClean="0"/>
              <a:t>   “…Старий професор з  пильним, гострим поглядом і надзвичайними руками – вони наче розмовляли, такі були рухливі, вправні, особливо виразисті – він теж не був схожий на людей, яких зустрічав досі Тарас.</a:t>
            </a:r>
          </a:p>
          <a:p>
            <a:pPr>
              <a:buNone/>
            </a:pPr>
            <a:r>
              <a:rPr lang="uk-UA" sz="2000" dirty="0" smtClean="0"/>
              <a:t>          Хлопець тільки почав учитися в нього, і ті години, що він сидів у майстерні художника і старанно малював загадане, були для нього годинами щастя…”</a:t>
            </a:r>
          </a:p>
        </p:txBody>
      </p:sp>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214290"/>
            <a:ext cx="8229600" cy="1143000"/>
          </a:xfrm>
        </p:spPr>
        <p:txBody>
          <a:bodyPr>
            <a:normAutofit fontScale="90000"/>
          </a:bodyPr>
          <a:lstStyle/>
          <a:p>
            <a:r>
              <a:rPr lang="uk-UA" b="1" i="1" dirty="0" smtClean="0">
                <a:solidFill>
                  <a:schemeClr val="accent3"/>
                </a:solidFill>
              </a:rPr>
              <a:t>Олександр Пархоменко</a:t>
            </a:r>
            <a:br>
              <a:rPr lang="uk-UA" b="1" i="1" dirty="0" smtClean="0">
                <a:solidFill>
                  <a:schemeClr val="accent3"/>
                </a:solidFill>
              </a:rPr>
            </a:br>
            <a:r>
              <a:rPr lang="uk-UA" b="1" i="1" dirty="0" smtClean="0">
                <a:solidFill>
                  <a:schemeClr val="accent3"/>
                </a:solidFill>
              </a:rPr>
              <a:t> </a:t>
            </a:r>
            <a:r>
              <a:rPr lang="uk-UA" b="1" i="1" dirty="0" err="1" smtClean="0">
                <a:solidFill>
                  <a:schemeClr val="accent3"/>
                </a:solidFill>
              </a:rPr>
              <a:t>“Вічна</a:t>
            </a:r>
            <a:r>
              <a:rPr lang="uk-UA" b="1" i="1" dirty="0" smtClean="0">
                <a:solidFill>
                  <a:schemeClr val="accent3"/>
                </a:solidFill>
              </a:rPr>
              <a:t> </a:t>
            </a:r>
            <a:r>
              <a:rPr lang="uk-UA" b="1" i="1" dirty="0" err="1" smtClean="0">
                <a:solidFill>
                  <a:schemeClr val="accent3"/>
                </a:solidFill>
              </a:rPr>
              <a:t>стежка”</a:t>
            </a:r>
            <a:endParaRPr lang="ru-RU" b="1" i="1" dirty="0">
              <a:solidFill>
                <a:schemeClr val="accent3"/>
              </a:solidFill>
            </a:endParaRPr>
          </a:p>
        </p:txBody>
      </p:sp>
      <p:pic>
        <p:nvPicPr>
          <p:cNvPr id="5122" name="Picture 2" descr="C:\Documents and Settings\Admin\Рабочий стол\Новая папкаФото Шевченко\Scan-140214-0010.jpg"/>
          <p:cNvPicPr>
            <a:picLocks noGrp="1" noChangeAspect="1" noChangeArrowheads="1"/>
          </p:cNvPicPr>
          <p:nvPr>
            <p:ph sz="half" idx="1"/>
          </p:nvPr>
        </p:nvPicPr>
        <p:blipFill>
          <a:blip r:embed="rId2" cstate="print"/>
          <a:srcRect/>
          <a:stretch>
            <a:fillRect/>
          </a:stretch>
        </p:blipFill>
        <p:spPr bwMode="auto">
          <a:xfrm>
            <a:off x="576847" y="1643063"/>
            <a:ext cx="3418306" cy="4525962"/>
          </a:xfrm>
          <a:prstGeom prst="rect">
            <a:avLst/>
          </a:prstGeom>
          <a:noFill/>
        </p:spPr>
      </p:pic>
      <p:sp>
        <p:nvSpPr>
          <p:cNvPr id="4" name="Содержимое 3"/>
          <p:cNvSpPr>
            <a:spLocks noGrp="1"/>
          </p:cNvSpPr>
          <p:nvPr>
            <p:ph sz="half" idx="2"/>
          </p:nvPr>
        </p:nvSpPr>
        <p:spPr>
          <a:xfrm>
            <a:off x="4214810" y="1428736"/>
            <a:ext cx="4643470" cy="5072098"/>
          </a:xfrm>
        </p:spPr>
        <p:txBody>
          <a:bodyPr>
            <a:normAutofit fontScale="92500" lnSpcReduction="10000"/>
          </a:bodyPr>
          <a:lstStyle/>
          <a:p>
            <a:pPr>
              <a:buNone/>
            </a:pPr>
            <a:r>
              <a:rPr lang="uk-UA" sz="2400" dirty="0" smtClean="0"/>
              <a:t>Усе своє життя боровся Шевченко проти царського свавілля, кликав поневолений люд до боротьби за кращу долю, за визволення з панського ярма. Може, через те, що сам змалку зазнав багато лиха, Шевченко був щирим другом і захисником дітей. Він дуже любив малечу. І діти горнулися до дядька Тараса, бо відчували його сердечність і доброту.</a:t>
            </a:r>
          </a:p>
          <a:p>
            <a:pPr>
              <a:buNone/>
            </a:pPr>
            <a:r>
              <a:rPr lang="uk-UA" sz="2400" dirty="0" smtClean="0"/>
              <a:t>Про зворушливу дружбу Тараса Шевченка з дітьми ви і прочитаєте у цій книжці.</a:t>
            </a:r>
          </a:p>
          <a:p>
            <a:pPr>
              <a:buNone/>
            </a:pPr>
            <a:endParaRPr lang="ru-RU" sz="2400" dirty="0"/>
          </a:p>
        </p:txBody>
      </p:sp>
    </p:spTree>
  </p:cSld>
  <p:clrMapOvr>
    <a:masterClrMapping/>
  </p:clrMapOvr>
  <p:transition advTm="15000">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i="1" dirty="0" smtClean="0">
                <a:solidFill>
                  <a:schemeClr val="accent3"/>
                </a:solidFill>
              </a:rPr>
              <a:t>Олександр Пархоменко </a:t>
            </a:r>
            <a:r>
              <a:rPr lang="uk-UA" b="1" i="1" dirty="0" err="1" smtClean="0">
                <a:solidFill>
                  <a:schemeClr val="accent3"/>
                </a:solidFill>
              </a:rPr>
              <a:t>“Горич”</a:t>
            </a:r>
            <a:endParaRPr lang="ru-RU" b="1" i="1" dirty="0">
              <a:solidFill>
                <a:schemeClr val="accent3"/>
              </a:solidFill>
            </a:endParaRPr>
          </a:p>
        </p:txBody>
      </p:sp>
      <p:pic>
        <p:nvPicPr>
          <p:cNvPr id="6146" name="Picture 2" descr="C:\Documents and Settings\Admin\Рабочий стол\Новая папкаФото Шевченко\Scan-140214-0001.jpg"/>
          <p:cNvPicPr>
            <a:picLocks noGrp="1" noChangeAspect="1" noChangeArrowheads="1"/>
          </p:cNvPicPr>
          <p:nvPr>
            <p:ph sz="half" idx="1"/>
          </p:nvPr>
        </p:nvPicPr>
        <p:blipFill>
          <a:blip r:embed="rId2" cstate="print"/>
          <a:stretch>
            <a:fillRect/>
          </a:stretch>
        </p:blipFill>
        <p:spPr bwMode="auto">
          <a:xfrm>
            <a:off x="998269" y="1646238"/>
            <a:ext cx="2956461" cy="4525962"/>
          </a:xfrm>
          <a:prstGeom prst="rect">
            <a:avLst/>
          </a:prstGeom>
          <a:noFill/>
        </p:spPr>
      </p:pic>
      <p:sp>
        <p:nvSpPr>
          <p:cNvPr id="4" name="Содержимое 3"/>
          <p:cNvSpPr>
            <a:spLocks noGrp="1"/>
          </p:cNvSpPr>
          <p:nvPr>
            <p:ph sz="half" idx="2"/>
          </p:nvPr>
        </p:nvSpPr>
        <p:spPr/>
        <p:txBody>
          <a:bodyPr>
            <a:normAutofit fontScale="85000" lnSpcReduction="10000"/>
          </a:bodyPr>
          <a:lstStyle/>
          <a:p>
            <a:r>
              <a:rPr lang="uk-UA" sz="2400" dirty="0" smtClean="0"/>
              <a:t>,,…Наталя , ще коли зовсім маленькою була, прозвала солдата </a:t>
            </a:r>
            <a:r>
              <a:rPr lang="uk-UA" sz="2400" dirty="0" err="1" smtClean="0"/>
              <a:t>Горичем</a:t>
            </a:r>
            <a:r>
              <a:rPr lang="uk-UA" sz="2400" dirty="0" smtClean="0"/>
              <a:t>, бо не вміла вимовити </a:t>
            </a:r>
            <a:r>
              <a:rPr lang="uk-UA" sz="2400" dirty="0" err="1" smtClean="0"/>
              <a:t>“Григорович”</a:t>
            </a:r>
            <a:r>
              <a:rPr lang="uk-UA" sz="2400" dirty="0" smtClean="0"/>
              <a:t>, та й досі так його називає. А Тарас Григорович сумно посміхається своїй маленькій подрузі, киває головою:</a:t>
            </a:r>
          </a:p>
          <a:p>
            <a:pPr>
              <a:buNone/>
            </a:pPr>
            <a:r>
              <a:rPr lang="uk-UA" sz="2400" dirty="0" smtClean="0"/>
              <a:t>      - Так, </a:t>
            </a:r>
            <a:r>
              <a:rPr lang="uk-UA" sz="2400" dirty="0" err="1" smtClean="0"/>
              <a:t>так</a:t>
            </a:r>
            <a:r>
              <a:rPr lang="uk-UA" sz="2400" dirty="0" smtClean="0"/>
              <a:t>, дитино… </a:t>
            </a:r>
            <a:r>
              <a:rPr lang="uk-UA" sz="2400" dirty="0" err="1" smtClean="0"/>
              <a:t>Горич</a:t>
            </a:r>
            <a:r>
              <a:rPr lang="uk-UA" sz="2400" dirty="0" smtClean="0"/>
              <a:t>. Бо мабуть справді, горе мені батьком доводиться, інакше не горював би я в цьому забутому богом краю…” уривок з твору </a:t>
            </a:r>
            <a:r>
              <a:rPr lang="uk-UA" sz="2400" smtClean="0"/>
              <a:t>“Горич”</a:t>
            </a:r>
            <a:endParaRPr lang="ru-RU" sz="2400" dirty="0"/>
          </a:p>
        </p:txBody>
      </p:sp>
    </p:spTree>
  </p:cSld>
  <p:clrMapOvr>
    <a:masterClrMapping/>
  </p:clrMapOvr>
  <p:transition advTm="15000">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i="1" dirty="0" smtClean="0">
                <a:solidFill>
                  <a:srgbClr val="FFC000"/>
                </a:solidFill>
              </a:rPr>
              <a:t>Павло Зайцев </a:t>
            </a:r>
            <a:br>
              <a:rPr lang="uk-UA" b="1" i="1" dirty="0" smtClean="0">
                <a:solidFill>
                  <a:srgbClr val="FFC000"/>
                </a:solidFill>
              </a:rPr>
            </a:br>
            <a:r>
              <a:rPr lang="uk-UA" b="1" i="1" dirty="0" err="1" smtClean="0">
                <a:solidFill>
                  <a:srgbClr val="FFC000"/>
                </a:solidFill>
              </a:rPr>
              <a:t>“Життя</a:t>
            </a:r>
            <a:r>
              <a:rPr lang="uk-UA" b="1" i="1" dirty="0" smtClean="0">
                <a:solidFill>
                  <a:srgbClr val="FFC000"/>
                </a:solidFill>
              </a:rPr>
              <a:t> Тараса </a:t>
            </a:r>
            <a:r>
              <a:rPr lang="uk-UA" b="1" i="1" dirty="0" err="1" smtClean="0">
                <a:solidFill>
                  <a:srgbClr val="FFC000"/>
                </a:solidFill>
              </a:rPr>
              <a:t>Шевченка”</a:t>
            </a:r>
            <a:endParaRPr lang="ru-RU" b="1" i="1" dirty="0">
              <a:solidFill>
                <a:srgbClr val="FFC000"/>
              </a:solidFill>
            </a:endParaRPr>
          </a:p>
        </p:txBody>
      </p:sp>
      <p:pic>
        <p:nvPicPr>
          <p:cNvPr id="7170" name="Picture 2" descr="C:\Documents and Settings\Admin\Рабочий стол\Новая папкаФото Шевченко\Scan-140214-0004.jpg"/>
          <p:cNvPicPr>
            <a:picLocks noGrp="1" noChangeAspect="1" noChangeArrowheads="1"/>
          </p:cNvPicPr>
          <p:nvPr>
            <p:ph sz="half" idx="1"/>
          </p:nvPr>
        </p:nvPicPr>
        <p:blipFill>
          <a:blip r:embed="rId2" cstate="print"/>
          <a:stretch>
            <a:fillRect/>
          </a:stretch>
        </p:blipFill>
        <p:spPr bwMode="auto">
          <a:xfrm>
            <a:off x="571473" y="1646238"/>
            <a:ext cx="3383258" cy="4640282"/>
          </a:xfrm>
          <a:prstGeom prst="rect">
            <a:avLst/>
          </a:prstGeom>
          <a:noFill/>
        </p:spPr>
      </p:pic>
      <p:sp>
        <p:nvSpPr>
          <p:cNvPr id="4" name="Содержимое 3"/>
          <p:cNvSpPr>
            <a:spLocks noGrp="1"/>
          </p:cNvSpPr>
          <p:nvPr>
            <p:ph sz="half" idx="2"/>
          </p:nvPr>
        </p:nvSpPr>
        <p:spPr/>
        <p:txBody>
          <a:bodyPr>
            <a:normAutofit lnSpcReduction="10000"/>
          </a:bodyPr>
          <a:lstStyle/>
          <a:p>
            <a:r>
              <a:rPr lang="uk-UA" dirty="0" smtClean="0"/>
              <a:t> </a:t>
            </a:r>
            <a:r>
              <a:rPr lang="uk-UA" sz="2400" dirty="0" smtClean="0"/>
              <a:t>Книга професора Павла Зайцева </a:t>
            </a:r>
            <a:r>
              <a:rPr lang="uk-UA" sz="2400" dirty="0" err="1" smtClean="0"/>
              <a:t>“Життя</a:t>
            </a:r>
            <a:r>
              <a:rPr lang="uk-UA" sz="2400" dirty="0" smtClean="0"/>
              <a:t> Тараса </a:t>
            </a:r>
            <a:r>
              <a:rPr lang="uk-UA" sz="2400" dirty="0" err="1" smtClean="0"/>
              <a:t>Шевченка”</a:t>
            </a:r>
            <a:r>
              <a:rPr lang="uk-UA" sz="2400" dirty="0" smtClean="0"/>
              <a:t> - це правдива біографія Тараса Шевченка, яка написана з глибокою любов'ю до поета та національного пророка, під впливом ідей якого розвивалася велася  і досі ведеться боротьба за незалежність України.</a:t>
            </a:r>
            <a:endParaRPr lang="ru-RU" sz="2400" dirty="0"/>
          </a:p>
        </p:txBody>
      </p:sp>
    </p:spTree>
  </p:cSld>
  <p:clrMapOvr>
    <a:masterClrMapping/>
  </p:clrMapOvr>
  <p:transition advTm="15000">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i="1" dirty="0" smtClean="0">
                <a:solidFill>
                  <a:srgbClr val="FFC000"/>
                </a:solidFill>
              </a:rPr>
              <a:t>Леонід </a:t>
            </a:r>
            <a:r>
              <a:rPr lang="uk-UA" b="1" i="1" dirty="0" err="1" smtClean="0">
                <a:solidFill>
                  <a:srgbClr val="FFC000"/>
                </a:solidFill>
              </a:rPr>
              <a:t>Большаков</a:t>
            </a:r>
            <a:r>
              <a:rPr lang="uk-UA" b="1" i="1" dirty="0" smtClean="0">
                <a:solidFill>
                  <a:srgbClr val="FFC000"/>
                </a:solidFill>
              </a:rPr>
              <a:t> </a:t>
            </a:r>
            <a:br>
              <a:rPr lang="uk-UA" b="1" i="1" dirty="0" smtClean="0">
                <a:solidFill>
                  <a:srgbClr val="FFC000"/>
                </a:solidFill>
              </a:rPr>
            </a:br>
            <a:r>
              <a:rPr lang="uk-UA" b="1" i="1" dirty="0" err="1" smtClean="0">
                <a:solidFill>
                  <a:srgbClr val="FFC000"/>
                </a:solidFill>
              </a:rPr>
              <a:t>“Повість</a:t>
            </a:r>
            <a:r>
              <a:rPr lang="uk-UA" b="1" i="1" dirty="0" smtClean="0">
                <a:solidFill>
                  <a:srgbClr val="FFC000"/>
                </a:solidFill>
              </a:rPr>
              <a:t> про вічне </a:t>
            </a:r>
            <a:r>
              <a:rPr lang="uk-UA" b="1" i="1" dirty="0" err="1" smtClean="0">
                <a:solidFill>
                  <a:srgbClr val="FFC000"/>
                </a:solidFill>
              </a:rPr>
              <a:t>життя”</a:t>
            </a:r>
            <a:endParaRPr lang="ru-RU" b="1" i="1" dirty="0">
              <a:solidFill>
                <a:srgbClr val="FFC000"/>
              </a:solidFill>
            </a:endParaRPr>
          </a:p>
        </p:txBody>
      </p:sp>
      <p:pic>
        <p:nvPicPr>
          <p:cNvPr id="8194" name="Picture 2" descr="C:\Documents and Settings\Admin\Рабочий стол\Новая папкаФото Шевченко\Scan-140214-0002.jpg"/>
          <p:cNvPicPr>
            <a:picLocks noGrp="1" noChangeAspect="1" noChangeArrowheads="1"/>
          </p:cNvPicPr>
          <p:nvPr>
            <p:ph sz="half" idx="1"/>
          </p:nvPr>
        </p:nvPicPr>
        <p:blipFill>
          <a:blip r:embed="rId2" cstate="print"/>
          <a:srcRect/>
          <a:stretch>
            <a:fillRect/>
          </a:stretch>
        </p:blipFill>
        <p:spPr bwMode="auto">
          <a:xfrm>
            <a:off x="642911" y="1571612"/>
            <a:ext cx="3311820" cy="5072098"/>
          </a:xfrm>
          <a:prstGeom prst="rect">
            <a:avLst/>
          </a:prstGeom>
          <a:noFill/>
        </p:spPr>
      </p:pic>
      <p:sp>
        <p:nvSpPr>
          <p:cNvPr id="4" name="Содержимое 3"/>
          <p:cNvSpPr>
            <a:spLocks noGrp="1"/>
          </p:cNvSpPr>
          <p:nvPr>
            <p:ph sz="half" idx="2"/>
          </p:nvPr>
        </p:nvSpPr>
        <p:spPr/>
        <p:txBody>
          <a:bodyPr>
            <a:normAutofit fontScale="92500"/>
          </a:bodyPr>
          <a:lstStyle/>
          <a:p>
            <a:r>
              <a:rPr lang="uk-UA" sz="2400" dirty="0" smtClean="0"/>
              <a:t>Автор книги – відомий дослідник,  життя і творчості Великого Кобзаря. У цій книзі, побудованій як своєрідний літопис, письменник розповідає про найвизначніші події у житті поета, його особисті та творчі зв'язки з представниками інших культур, його посмертну славу.</a:t>
            </a:r>
            <a:endParaRPr lang="ru-RU" sz="2400" dirty="0"/>
          </a:p>
        </p:txBody>
      </p:sp>
    </p:spTree>
  </p:cSld>
  <p:clrMapOvr>
    <a:masterClrMapping/>
  </p:clrMapOvr>
  <p:transition advTm="15000">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solidFill>
                  <a:srgbClr val="FFC000"/>
                </a:solidFill>
              </a:rPr>
              <a:t>Життя і творчість</a:t>
            </a:r>
            <a:br>
              <a:rPr lang="uk-UA" dirty="0" smtClean="0">
                <a:solidFill>
                  <a:srgbClr val="FFC000"/>
                </a:solidFill>
              </a:rPr>
            </a:br>
            <a:r>
              <a:rPr lang="uk-UA" dirty="0" smtClean="0">
                <a:solidFill>
                  <a:srgbClr val="FFC000"/>
                </a:solidFill>
              </a:rPr>
              <a:t> </a:t>
            </a:r>
            <a:r>
              <a:rPr lang="uk-UA" sz="3600" dirty="0" smtClean="0">
                <a:solidFill>
                  <a:srgbClr val="FFC000"/>
                </a:solidFill>
              </a:rPr>
              <a:t>у документах ,фотографіях, ілюстраціях</a:t>
            </a:r>
            <a:endParaRPr lang="ru-RU" sz="3600" dirty="0">
              <a:solidFill>
                <a:srgbClr val="FFC000"/>
              </a:solidFill>
            </a:endParaRPr>
          </a:p>
        </p:txBody>
      </p:sp>
      <p:sp>
        <p:nvSpPr>
          <p:cNvPr id="4" name="Содержимое 3"/>
          <p:cNvSpPr>
            <a:spLocks noGrp="1"/>
          </p:cNvSpPr>
          <p:nvPr>
            <p:ph sz="half" idx="2"/>
          </p:nvPr>
        </p:nvSpPr>
        <p:spPr/>
        <p:txBody>
          <a:bodyPr>
            <a:normAutofit/>
          </a:bodyPr>
          <a:lstStyle/>
          <a:p>
            <a:endParaRPr lang="uk-UA" sz="2400" dirty="0" smtClean="0"/>
          </a:p>
          <a:p>
            <a:endParaRPr lang="uk-UA" sz="2400" dirty="0" smtClean="0"/>
          </a:p>
          <a:p>
            <a:endParaRPr lang="uk-UA" sz="2400" dirty="0" smtClean="0"/>
          </a:p>
          <a:p>
            <a:r>
              <a:rPr lang="uk-UA" sz="2400" dirty="0" smtClean="0"/>
              <a:t>…Я так її,  я так люблю</a:t>
            </a:r>
          </a:p>
          <a:p>
            <a:r>
              <a:rPr lang="uk-UA" sz="2400" dirty="0" smtClean="0"/>
              <a:t>Мою Україну убогу,</a:t>
            </a:r>
          </a:p>
          <a:p>
            <a:r>
              <a:rPr lang="uk-UA" sz="2400" dirty="0" smtClean="0"/>
              <a:t>Що </a:t>
            </a:r>
            <a:r>
              <a:rPr lang="uk-UA" sz="2400" dirty="0" err="1" smtClean="0"/>
              <a:t>проклену</a:t>
            </a:r>
            <a:r>
              <a:rPr lang="uk-UA" sz="2400" dirty="0" smtClean="0"/>
              <a:t> святого бога,</a:t>
            </a:r>
          </a:p>
          <a:p>
            <a:r>
              <a:rPr lang="uk-UA" sz="2400" dirty="0" smtClean="0"/>
              <a:t>За неї душу погублю!</a:t>
            </a:r>
            <a:endParaRPr lang="ru-RU" sz="2400" dirty="0"/>
          </a:p>
        </p:txBody>
      </p:sp>
      <p:pic>
        <p:nvPicPr>
          <p:cNvPr id="1026" name="Picture 2" descr="C:\Documents and Settings\Admin\Рабочий стол\Новая папкаФото Шевченко\Scan-140220-0004.jpg"/>
          <p:cNvPicPr>
            <a:picLocks noGrp="1" noChangeAspect="1" noChangeArrowheads="1"/>
          </p:cNvPicPr>
          <p:nvPr>
            <p:ph sz="half" idx="1"/>
          </p:nvPr>
        </p:nvPicPr>
        <p:blipFill>
          <a:blip r:embed="rId2" cstate="print"/>
          <a:srcRect/>
          <a:stretch>
            <a:fillRect/>
          </a:stretch>
        </p:blipFill>
        <p:spPr bwMode="auto">
          <a:xfrm>
            <a:off x="642910" y="1646238"/>
            <a:ext cx="3433873" cy="4854596"/>
          </a:xfrm>
          <a:prstGeom prst="rect">
            <a:avLst/>
          </a:prstGeom>
          <a:noFill/>
        </p:spPr>
      </p:pic>
    </p:spTree>
  </p:cSld>
  <p:clrMapOvr>
    <a:masterClrMapping/>
  </p:clrMapOvr>
  <p:transition advTm="15000">
    <p:newsfla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14290"/>
            <a:ext cx="8229600" cy="1143000"/>
          </a:xfrm>
        </p:spPr>
        <p:txBody>
          <a:bodyPr>
            <a:normAutofit fontScale="90000"/>
          </a:bodyPr>
          <a:lstStyle/>
          <a:p>
            <a:r>
              <a:rPr lang="uk-UA" b="1" i="1" dirty="0" smtClean="0">
                <a:solidFill>
                  <a:srgbClr val="FFC000"/>
                </a:solidFill>
              </a:rPr>
              <a:t>Не вмирає душа наша, не вмирає воля…</a:t>
            </a:r>
            <a:endParaRPr lang="ru-RU" b="1" i="1" dirty="0">
              <a:solidFill>
                <a:srgbClr val="FFC000"/>
              </a:solidFill>
            </a:endParaRPr>
          </a:p>
        </p:txBody>
      </p:sp>
      <p:pic>
        <p:nvPicPr>
          <p:cNvPr id="9218" name="Picture 2" descr="C:\Documents and Settings\Admin\Рабочий стол\Новая папкаФото Шевченко\Scan-140214-0007.jpg"/>
          <p:cNvPicPr>
            <a:picLocks noGrp="1" noChangeAspect="1" noChangeArrowheads="1"/>
          </p:cNvPicPr>
          <p:nvPr>
            <p:ph sz="half" idx="1"/>
          </p:nvPr>
        </p:nvPicPr>
        <p:blipFill>
          <a:blip r:embed="rId2" cstate="print"/>
          <a:srcRect/>
          <a:stretch>
            <a:fillRect/>
          </a:stretch>
        </p:blipFill>
        <p:spPr bwMode="auto">
          <a:xfrm>
            <a:off x="571473" y="1600200"/>
            <a:ext cx="3383258" cy="4757758"/>
          </a:xfrm>
          <a:prstGeom prst="rect">
            <a:avLst/>
          </a:prstGeom>
          <a:noFill/>
        </p:spPr>
      </p:pic>
      <p:sp>
        <p:nvSpPr>
          <p:cNvPr id="4" name="Содержимое 3"/>
          <p:cNvSpPr>
            <a:spLocks noGrp="1"/>
          </p:cNvSpPr>
          <p:nvPr>
            <p:ph sz="half" idx="2"/>
          </p:nvPr>
        </p:nvSpPr>
        <p:spPr/>
        <p:txBody>
          <a:bodyPr/>
          <a:lstStyle/>
          <a:p>
            <a:r>
              <a:rPr lang="uk-UA" dirty="0" smtClean="0"/>
              <a:t>Тараса Шевченка  розуміємо настільки, наскільки розуміємо себе – свій час і Україну в ньому.</a:t>
            </a:r>
            <a:endParaRPr lang="ru-RU" dirty="0"/>
          </a:p>
        </p:txBody>
      </p:sp>
    </p:spTree>
  </p:cSld>
  <p:clrMapOvr>
    <a:masterClrMapping/>
  </p:clrMapOvr>
  <p:transition advTm="15000">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i="1" dirty="0" smtClean="0">
                <a:solidFill>
                  <a:srgbClr val="FFC000"/>
                </a:solidFill>
              </a:rPr>
              <a:t>Українські письменники про Т.Г.Шевченка   </a:t>
            </a:r>
            <a:endParaRPr lang="ru-RU" i="1" dirty="0">
              <a:solidFill>
                <a:srgbClr val="FFC000"/>
              </a:solidFill>
            </a:endParaRPr>
          </a:p>
        </p:txBody>
      </p:sp>
      <p:sp>
        <p:nvSpPr>
          <p:cNvPr id="3" name="Содержимое 2"/>
          <p:cNvSpPr>
            <a:spLocks noGrp="1"/>
          </p:cNvSpPr>
          <p:nvPr>
            <p:ph idx="1"/>
          </p:nvPr>
        </p:nvSpPr>
        <p:spPr/>
        <p:txBody>
          <a:bodyPr>
            <a:normAutofit fontScale="85000" lnSpcReduction="10000"/>
          </a:bodyPr>
          <a:lstStyle/>
          <a:p>
            <a:r>
              <a:rPr lang="uk-UA" sz="2600" dirty="0" smtClean="0"/>
              <a:t>     Шевченко належить не тільки минулому. Він належить   також майбутньому , тим прийдешнім поколінням, які приймуть естафету великих визвольних ідей … людства, його багатовікової боротьби, його немеркнучих духовних цінностей.    </a:t>
            </a:r>
          </a:p>
          <a:p>
            <a:r>
              <a:rPr lang="uk-UA" sz="2600" dirty="0" smtClean="0"/>
              <a:t>                                                                                 О.Гончар  </a:t>
            </a:r>
          </a:p>
          <a:p>
            <a:r>
              <a:rPr lang="uk-UA" sz="2600" dirty="0" smtClean="0"/>
              <a:t>Т.Г.</a:t>
            </a:r>
            <a:r>
              <a:rPr lang="uk-UA" sz="2600" dirty="0" err="1" smtClean="0"/>
              <a:t>Шевченко.Досить</a:t>
            </a:r>
            <a:r>
              <a:rPr lang="uk-UA" sz="2600" dirty="0" smtClean="0"/>
              <a:t> було однієї людини, щоб урятувати цілий </a:t>
            </a:r>
            <a:r>
              <a:rPr lang="uk-UA" sz="2600" dirty="0" err="1" smtClean="0"/>
              <a:t>цілий</a:t>
            </a:r>
            <a:r>
              <a:rPr lang="uk-UA" sz="2600" dirty="0" smtClean="0"/>
              <a:t> народ, цілу націю. Що це – бідність?! Ні, це якраз велике багатство нашого народу, коли одна людина підставляє свої могутні плечі за цілий народ!</a:t>
            </a:r>
          </a:p>
          <a:p>
            <a:r>
              <a:rPr lang="uk-UA" sz="2600" dirty="0" smtClean="0"/>
              <a:t>                                                                                  Остап Вишня</a:t>
            </a:r>
          </a:p>
          <a:p>
            <a:r>
              <a:rPr lang="uk-UA" sz="2800" dirty="0" smtClean="0"/>
              <a:t>Народ Шевченка не забуває і ніколи не забуде. Поет живе в серцях свого народу.                              </a:t>
            </a:r>
          </a:p>
          <a:p>
            <a:r>
              <a:rPr lang="uk-UA" sz="2800" dirty="0" smtClean="0"/>
              <a:t>                                                                          М.Т.Рильський      </a:t>
            </a:r>
            <a:endParaRPr lang="ru-RU" sz="2800" dirty="0"/>
          </a:p>
        </p:txBody>
      </p:sp>
    </p:spTree>
  </p:cSld>
  <p:clrMapOvr>
    <a:masterClrMapping/>
  </p:clrMapOvr>
  <p:transition advTm="15000">
    <p:newsfla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i="1" dirty="0" smtClean="0">
                <a:solidFill>
                  <a:srgbClr val="FFC000"/>
                </a:solidFill>
              </a:rPr>
              <a:t>Російські письменники про великого Кобзаря</a:t>
            </a:r>
            <a:endParaRPr lang="ru-RU" i="1" dirty="0">
              <a:solidFill>
                <a:srgbClr val="FFC000"/>
              </a:solidFill>
            </a:endParaRPr>
          </a:p>
        </p:txBody>
      </p:sp>
      <p:sp>
        <p:nvSpPr>
          <p:cNvPr id="3" name="Содержимое 2"/>
          <p:cNvSpPr>
            <a:spLocks noGrp="1"/>
          </p:cNvSpPr>
          <p:nvPr>
            <p:ph idx="1"/>
          </p:nvPr>
        </p:nvSpPr>
        <p:spPr/>
        <p:txBody>
          <a:bodyPr>
            <a:normAutofit fontScale="85000" lnSpcReduction="10000"/>
          </a:bodyPr>
          <a:lstStyle/>
          <a:p>
            <a:r>
              <a:rPr lang="uk-UA" sz="2400" dirty="0" smtClean="0"/>
              <a:t>Тарас Григорович Шевченко. Родився кріпаком, все життя боровся за пригнічених. В тяжкій неволі оспівав у віршах красу України. На каторзі жив історією свого народу і свободою свого духу. Ніколи не був рабом і високо ставив гідність людини…Ось зразок подвижника за право і людську гідність.</a:t>
            </a:r>
          </a:p>
          <a:p>
            <a:r>
              <a:rPr lang="uk-UA" sz="2400" dirty="0" smtClean="0"/>
              <a:t>                                                                    І.Ю.Рєпін</a:t>
            </a:r>
          </a:p>
          <a:p>
            <a:pPr>
              <a:buNone/>
            </a:pPr>
            <a:r>
              <a:rPr lang="uk-UA" sz="2600" dirty="0" smtClean="0"/>
              <a:t>    Взагалі це була натура пристрасна, нестримна, пригнічена, але не зламана долею, простолюдин, поет і патріот.</a:t>
            </a:r>
          </a:p>
          <a:p>
            <a:r>
              <a:rPr lang="uk-UA" sz="2600" dirty="0" smtClean="0"/>
              <a:t>                                                             І.С.Тургенєв</a:t>
            </a:r>
          </a:p>
          <a:p>
            <a:r>
              <a:rPr lang="uk-UA" sz="2600" dirty="0" smtClean="0"/>
              <a:t>Про поетичний талант Шевченка може бути тільки одна думка: покійний Тарас </a:t>
            </a:r>
            <a:r>
              <a:rPr lang="uk-UA" sz="2600" dirty="0" err="1" smtClean="0"/>
              <a:t>Григнорович</a:t>
            </a:r>
            <a:r>
              <a:rPr lang="uk-UA" sz="2600" dirty="0" smtClean="0"/>
              <a:t> належить до числа найбільших народних поетів, яких тільки знає всесвітня історія літератури.</a:t>
            </a:r>
          </a:p>
          <a:p>
            <a:r>
              <a:rPr lang="uk-UA" sz="2600" dirty="0" smtClean="0"/>
              <a:t>                                                              Г.В.Плеханов</a:t>
            </a:r>
            <a:endParaRPr lang="ru-RU" sz="2600" dirty="0"/>
          </a:p>
        </p:txBody>
      </p:sp>
    </p:spTree>
  </p:cSld>
  <p:clrMapOvr>
    <a:masterClrMapping/>
  </p:clrMapOvr>
  <p:transition advTm="15000">
    <p:newsfla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t>
            </a:r>
            <a:endParaRPr lang="ru-RU" dirty="0"/>
          </a:p>
        </p:txBody>
      </p:sp>
      <p:pic>
        <p:nvPicPr>
          <p:cNvPr id="1026" name="Picture 2" descr="C:\Documents and Settings\Admin\Рабочий стол\Новая папкаФото Шевченко\Scan-140214-0001.jpg"/>
          <p:cNvPicPr>
            <a:picLocks noGrp="1" noChangeAspect="1" noChangeArrowheads="1"/>
          </p:cNvPicPr>
          <p:nvPr>
            <p:ph sz="half" idx="1"/>
          </p:nvPr>
        </p:nvPicPr>
        <p:blipFill>
          <a:blip r:embed="rId3" cstate="print"/>
          <a:srcRect/>
          <a:stretch>
            <a:fillRect/>
          </a:stretch>
        </p:blipFill>
        <p:spPr bwMode="auto">
          <a:xfrm>
            <a:off x="2000232" y="285728"/>
            <a:ext cx="1928826" cy="2643206"/>
          </a:xfrm>
          <a:prstGeom prst="rect">
            <a:avLst/>
          </a:prstGeom>
          <a:noFill/>
        </p:spPr>
      </p:pic>
      <p:pic>
        <p:nvPicPr>
          <p:cNvPr id="1027" name="Picture 3" descr="C:\Documents and Settings\Admin\Рабочий стол\Новая папкаФото Шевченко\Scan-140214-0002.jpg"/>
          <p:cNvPicPr>
            <a:picLocks noChangeAspect="1" noChangeArrowheads="1"/>
          </p:cNvPicPr>
          <p:nvPr/>
        </p:nvPicPr>
        <p:blipFill>
          <a:blip r:embed="rId4" cstate="print"/>
          <a:srcRect/>
          <a:stretch>
            <a:fillRect/>
          </a:stretch>
        </p:blipFill>
        <p:spPr bwMode="auto">
          <a:xfrm>
            <a:off x="357158" y="500042"/>
            <a:ext cx="1857388" cy="2643206"/>
          </a:xfrm>
          <a:prstGeom prst="rect">
            <a:avLst/>
          </a:prstGeom>
          <a:noFill/>
        </p:spPr>
      </p:pic>
      <p:pic>
        <p:nvPicPr>
          <p:cNvPr id="1028" name="Picture 4" descr="C:\Documents and Settings\Admin\Рабочий стол\Новая папкаФото Шевченко\Scan-140214-0004.jpg"/>
          <p:cNvPicPr>
            <a:picLocks noChangeAspect="1" noChangeArrowheads="1"/>
          </p:cNvPicPr>
          <p:nvPr/>
        </p:nvPicPr>
        <p:blipFill>
          <a:blip r:embed="rId5" cstate="print"/>
          <a:srcRect/>
          <a:stretch>
            <a:fillRect/>
          </a:stretch>
        </p:blipFill>
        <p:spPr bwMode="auto">
          <a:xfrm>
            <a:off x="285720" y="3286124"/>
            <a:ext cx="2071670" cy="2928958"/>
          </a:xfrm>
          <a:prstGeom prst="rect">
            <a:avLst/>
          </a:prstGeom>
          <a:noFill/>
        </p:spPr>
      </p:pic>
      <p:pic>
        <p:nvPicPr>
          <p:cNvPr id="1029" name="Picture 5" descr="C:\Documents and Settings\Admin\Рабочий стол\Новая папкаФото Шевченко\Scan-140214-0003.jpg"/>
          <p:cNvPicPr>
            <a:picLocks noChangeAspect="1" noChangeArrowheads="1"/>
          </p:cNvPicPr>
          <p:nvPr/>
        </p:nvPicPr>
        <p:blipFill>
          <a:blip r:embed="rId6" cstate="print"/>
          <a:srcRect/>
          <a:stretch>
            <a:fillRect/>
          </a:stretch>
        </p:blipFill>
        <p:spPr bwMode="auto">
          <a:xfrm>
            <a:off x="2285984" y="3214686"/>
            <a:ext cx="2071702" cy="2857520"/>
          </a:xfrm>
          <a:prstGeom prst="rect">
            <a:avLst/>
          </a:prstGeom>
          <a:noFill/>
        </p:spPr>
      </p:pic>
      <p:pic>
        <p:nvPicPr>
          <p:cNvPr id="1030" name="Picture 6" descr="C:\Documents and Settings\Admin\Рабочий стол\Новая папкаФото Шевченко\Scan-140214-0005.jpg"/>
          <p:cNvPicPr>
            <a:picLocks noChangeAspect="1" noChangeArrowheads="1"/>
          </p:cNvPicPr>
          <p:nvPr/>
        </p:nvPicPr>
        <p:blipFill>
          <a:blip r:embed="rId7" cstate="print"/>
          <a:srcRect/>
          <a:stretch>
            <a:fillRect/>
          </a:stretch>
        </p:blipFill>
        <p:spPr bwMode="auto">
          <a:xfrm>
            <a:off x="3857620" y="571480"/>
            <a:ext cx="1785950" cy="2500330"/>
          </a:xfrm>
          <a:prstGeom prst="rect">
            <a:avLst/>
          </a:prstGeom>
          <a:noFill/>
        </p:spPr>
      </p:pic>
      <p:pic>
        <p:nvPicPr>
          <p:cNvPr id="1031" name="Picture 7" descr="C:\Documents and Settings\Admin\Рабочий стол\Новая папкаФото Шевченко\Scan-140214-0007.jpg"/>
          <p:cNvPicPr>
            <a:picLocks noChangeAspect="1" noChangeArrowheads="1"/>
          </p:cNvPicPr>
          <p:nvPr/>
        </p:nvPicPr>
        <p:blipFill>
          <a:blip r:embed="rId8" cstate="print"/>
          <a:srcRect/>
          <a:stretch>
            <a:fillRect/>
          </a:stretch>
        </p:blipFill>
        <p:spPr bwMode="auto">
          <a:xfrm>
            <a:off x="4429124" y="3143248"/>
            <a:ext cx="2286015" cy="2786082"/>
          </a:xfrm>
          <a:prstGeom prst="rect">
            <a:avLst/>
          </a:prstGeom>
          <a:noFill/>
        </p:spPr>
      </p:pic>
      <p:pic>
        <p:nvPicPr>
          <p:cNvPr id="1032" name="Picture 8" descr="C:\Documents and Settings\Admin\Рабочий стол\Новая папкаФото Шевченко\Scan-140214-0010.jpg"/>
          <p:cNvPicPr>
            <a:picLocks noGrp="1" noChangeAspect="1" noChangeArrowheads="1"/>
          </p:cNvPicPr>
          <p:nvPr>
            <p:ph sz="half" idx="2"/>
          </p:nvPr>
        </p:nvPicPr>
        <p:blipFill>
          <a:blip r:embed="rId9" cstate="print"/>
          <a:srcRect/>
          <a:stretch>
            <a:fillRect/>
          </a:stretch>
        </p:blipFill>
        <p:spPr bwMode="auto">
          <a:xfrm>
            <a:off x="5429256" y="285728"/>
            <a:ext cx="1714512" cy="2357454"/>
          </a:xfrm>
          <a:prstGeom prst="rect">
            <a:avLst/>
          </a:prstGeom>
          <a:noFill/>
        </p:spPr>
      </p:pic>
      <p:pic>
        <p:nvPicPr>
          <p:cNvPr id="1033" name="Picture 9" descr="C:\Documents and Settings\Admin\Рабочий стол\Новая папкаФото Шевченко\Scan-140214-0006.jpg"/>
          <p:cNvPicPr>
            <a:picLocks noChangeAspect="1" noChangeArrowheads="1"/>
          </p:cNvPicPr>
          <p:nvPr/>
        </p:nvPicPr>
        <p:blipFill>
          <a:blip r:embed="rId10" cstate="print"/>
          <a:srcRect/>
          <a:stretch>
            <a:fillRect/>
          </a:stretch>
        </p:blipFill>
        <p:spPr bwMode="auto">
          <a:xfrm>
            <a:off x="6715108" y="3143248"/>
            <a:ext cx="2071734" cy="2786082"/>
          </a:xfrm>
          <a:prstGeom prst="rect">
            <a:avLst/>
          </a:prstGeom>
          <a:noFill/>
        </p:spPr>
      </p:pic>
      <p:pic>
        <p:nvPicPr>
          <p:cNvPr id="1034" name="Picture 10" descr="C:\Documents and Settings\Admin\Рабочий стол\Новая папкаФото Шевченко\Scan-140220-0004.jpg"/>
          <p:cNvPicPr>
            <a:picLocks noChangeAspect="1" noChangeArrowheads="1"/>
          </p:cNvPicPr>
          <p:nvPr/>
        </p:nvPicPr>
        <p:blipFill>
          <a:blip r:embed="rId11" cstate="print"/>
          <a:srcRect/>
          <a:stretch>
            <a:fillRect/>
          </a:stretch>
        </p:blipFill>
        <p:spPr bwMode="auto">
          <a:xfrm>
            <a:off x="7143768" y="428604"/>
            <a:ext cx="1785950" cy="2714644"/>
          </a:xfrm>
          <a:prstGeom prst="rect">
            <a:avLst/>
          </a:prstGeom>
          <a:noFill/>
        </p:spPr>
      </p:pic>
    </p:spTree>
  </p:cSld>
  <p:clrMapOvr>
    <a:masterClrMapping/>
  </p:clrMapOvr>
  <p:transition advTm="15000">
    <p:newsfla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214290"/>
            <a:ext cx="8229600" cy="1904991"/>
          </a:xfrm>
        </p:spPr>
        <p:txBody>
          <a:bodyPr>
            <a:normAutofit/>
          </a:bodyPr>
          <a:lstStyle/>
          <a:p>
            <a:r>
              <a:rPr lang="uk-UA" sz="9600" dirty="0" smtClean="0"/>
              <a:t>Підсумок</a:t>
            </a:r>
            <a:endParaRPr lang="ru-RU" sz="9600" dirty="0"/>
          </a:p>
        </p:txBody>
      </p:sp>
      <p:sp>
        <p:nvSpPr>
          <p:cNvPr id="3" name="Подзаголовок 2"/>
          <p:cNvSpPr>
            <a:spLocks noGrp="1"/>
          </p:cNvSpPr>
          <p:nvPr>
            <p:ph type="subTitle" idx="1"/>
          </p:nvPr>
        </p:nvSpPr>
        <p:spPr>
          <a:xfrm>
            <a:off x="2133600" y="2819400"/>
            <a:ext cx="6560234" cy="2824178"/>
          </a:xfrm>
        </p:spPr>
        <p:txBody>
          <a:bodyPr>
            <a:noAutofit/>
          </a:bodyPr>
          <a:lstStyle/>
          <a:p>
            <a:r>
              <a:rPr lang="uk-UA" sz="4800" dirty="0" err="1" smtClean="0"/>
              <a:t>Учітесь</a:t>
            </a:r>
            <a:r>
              <a:rPr lang="uk-UA" sz="4800" dirty="0" smtClean="0"/>
              <a:t>, читайте, </a:t>
            </a:r>
          </a:p>
          <a:p>
            <a:r>
              <a:rPr lang="uk-UA" sz="4800" dirty="0" smtClean="0"/>
              <a:t>І чужого научайтесь, </a:t>
            </a:r>
          </a:p>
          <a:p>
            <a:r>
              <a:rPr lang="uk-UA" sz="4800" dirty="0" smtClean="0"/>
              <a:t>Й свого не цурайтесь. </a:t>
            </a:r>
            <a:endParaRPr lang="ru-RU" sz="4800" dirty="0"/>
          </a:p>
        </p:txBody>
      </p:sp>
    </p:spTree>
  </p:cSld>
  <p:clrMapOvr>
    <a:masterClrMapping/>
  </p:clrMapOvr>
  <p:transition advTm="15000">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1445</TotalTime>
  <Words>929</Words>
  <Application>Microsoft Office PowerPoint</Application>
  <PresentationFormat>Экран (4:3)</PresentationFormat>
  <Paragraphs>59</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Литейная</vt:lpstr>
      <vt:lpstr>Вічний як народ</vt:lpstr>
      <vt:lpstr>Тарас Григорович Шевченко прожив лише сорок сім років. Двадцять чотири з них був           кріпаком – безправною людиною, яку пан міг продати , або навіть проміняти на собаку; десять - поневірявся в заслані; і лише тринадцять років був на волі.     Але яка то воля, коли на кожному кроці за ним стежила царська поліція. Тарас Шевченко прожив повне трагізму та болю життя, але душа його була відкрита           цілому світові. Почуття справедливості, нездоланний потяг до краси брунькували в його серці з дитинства.</vt:lpstr>
      <vt:lpstr>Не називаю її раєм…                 </vt:lpstr>
      <vt:lpstr>Степан Васильченко  “В бур’янах”</vt:lpstr>
      <vt:lpstr>Оксана Іваненко “Тарасові шляхи” Сирота в свитині   (Частина 1)</vt:lpstr>
      <vt:lpstr>Оксана Іваненко  “Тарасові шляхи” (Частина 2)</vt:lpstr>
      <vt:lpstr>Олександр Пархоменко  “Вічна стежка”</vt:lpstr>
      <vt:lpstr>Олександр Пархоменко “Горич”</vt:lpstr>
      <vt:lpstr>Павло Зайцев  “Життя Тараса Шевченка”</vt:lpstr>
      <vt:lpstr>Леонід Большаков  “Повість про вічне життя”</vt:lpstr>
      <vt:lpstr>Життя і творчість  у документах ,фотографіях, ілюстраціях</vt:lpstr>
      <vt:lpstr>Не вмирає душа наша, не вмирає воля…</vt:lpstr>
      <vt:lpstr>Українські письменники про Т.Г.Шевченка   </vt:lpstr>
      <vt:lpstr>Російські письменники про великого Кобзаря</vt:lpstr>
      <vt:lpstr>                                        </vt:lpstr>
      <vt:lpstr>Підсумок</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Вічний як народ</dc:title>
  <dc:creator>Admin</dc:creator>
  <cp:lastModifiedBy>Admin</cp:lastModifiedBy>
  <cp:revision>147</cp:revision>
  <dcterms:created xsi:type="dcterms:W3CDTF">2014-02-14T13:22:21Z</dcterms:created>
  <dcterms:modified xsi:type="dcterms:W3CDTF">2014-03-06T07:43:52Z</dcterms:modified>
</cp:coreProperties>
</file>